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7560000" cx="10692000"/>
  <p:notesSz cx="7560000" cy="10692000"/>
  <p:embeddedFontLst>
    <p:embeddedFont>
      <p:font typeface="IBM Plex Sans"/>
      <p:regular r:id="rId11"/>
      <p:bold r:id="rId12"/>
      <p:italic r:id="rId13"/>
      <p:boldItalic r:id="rId14"/>
    </p:embeddedFont>
    <p:embeddedFont>
      <p:font typeface="IBM Plex Sans Ligh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3A72C26-8DAC-4FCE-BF69-71EF39C95E5F}">
  <a:tblStyle styleId="{F3A72C26-8DAC-4FCE-BF69-71EF39C95E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regular.fntdata"/><Relationship Id="rId10" Type="http://schemas.openxmlformats.org/officeDocument/2006/relationships/slide" Target="slides/slide4.xml"/><Relationship Id="rId13" Type="http://schemas.openxmlformats.org/officeDocument/2006/relationships/font" Target="fonts/IBMPlexSans-italic.fntdata"/><Relationship Id="rId12" Type="http://schemas.openxmlformats.org/officeDocument/2006/relationships/font" Target="fonts/IBMPlex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BMPlexSansLight-regular.fntdata"/><Relationship Id="rId14" Type="http://schemas.openxmlformats.org/officeDocument/2006/relationships/font" Target="fonts/IBMPlexSans-boldItalic.fntdata"/><Relationship Id="rId17" Type="http://schemas.openxmlformats.org/officeDocument/2006/relationships/font" Target="fonts/IBMPlexSansLight-italic.fntdata"/><Relationship Id="rId16" Type="http://schemas.openxmlformats.org/officeDocument/2006/relationships/font" Target="fonts/IBMPlexSansLigh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IBMPlexSans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545bece476_0_1258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" name="Google Shape;12;g545bece476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545bece476_0_127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545bece476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45bece476_0_13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45bece476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45bece476_0_13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45bece476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34143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15" name="Google Shape;15;p3"/>
          <p:cNvSpPr txBox="1"/>
          <p:nvPr>
            <p:ph idx="4294967295" type="body"/>
          </p:nvPr>
        </p:nvSpPr>
        <p:spPr>
          <a:xfrm>
            <a:off x="3649550" y="1071324"/>
            <a:ext cx="3076800" cy="54312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 Flow</a:t>
            </a:r>
            <a:endParaRPr b="1"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Sharing the Objective | 2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share the objective of the session/exercise.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Example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1-2 examples of the tool in use.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‘How To?’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the ‘How to?’ of the tool as per instructions on the toolsheet. 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Clarifications | 8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clarify doubts from participants.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Exercise | 60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Participants to use tool with guidance from the facilitation team. Since there are multiple tools to consider, a recommended flow could be -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D86FC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Map Individual Learnings </a:t>
            </a:r>
            <a:r>
              <a:rPr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-5 Min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D86FC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 </a:t>
            </a:r>
            <a:r>
              <a:rPr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D86FC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Continue Affinity Map or do ERAF/Tree Diagram</a:t>
            </a:r>
            <a:r>
              <a:rPr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D86FC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Discuss Insights </a:t>
            </a:r>
            <a:r>
              <a:rPr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- 15 Min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6" name="Google Shape;16;p3"/>
          <p:cNvSpPr txBox="1"/>
          <p:nvPr/>
        </p:nvSpPr>
        <p:spPr>
          <a:xfrm>
            <a:off x="3684938" y="571933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Notes</a:t>
            </a:r>
            <a:endParaRPr sz="18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" name="Google Shape;17;p3"/>
          <p:cNvSpPr txBox="1"/>
          <p:nvPr/>
        </p:nvSpPr>
        <p:spPr>
          <a:xfrm>
            <a:off x="546650" y="1962299"/>
            <a:ext cx="3000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Tools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Mapping, ERAF Diagram,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Chart Paper, Post-Its, Pens/Sketch Pens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 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90 Minutes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8" name="Google Shape;18;p3"/>
          <p:cNvSpPr txBox="1"/>
          <p:nvPr>
            <p:ph idx="4294967295" type="body"/>
          </p:nvPr>
        </p:nvSpPr>
        <p:spPr>
          <a:xfrm>
            <a:off x="7228300" y="1071328"/>
            <a:ext cx="3076800" cy="58257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Points to Consider</a:t>
            </a:r>
            <a:endParaRPr sz="11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numbering provided in the How To? is a recommended path. Startups may still choose to fill the template as per their convenience.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may not be possible for a team to use all the tools (and they may not be necessary either). The team should choose what they feel is apt to process information collected.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 observations, quotations, learnings etc. that are top of mind/most memorable should be put out first by individuals on the team.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easy for people to jump to insights and be defensive about them - it is recommended that teams try and come to a consensus on insights together.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Research data (observations, quotations etc.) could be written on Post-Its to ease mapping. It can begin by each person writing their own findings (say top 10).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Photographs, films, sketches, objects can and should  be used to support observations &amp; user research.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69087" y="867076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DEFINE</a:t>
            </a:r>
            <a:endParaRPr sz="2400">
              <a:solidFill>
                <a:srgbClr val="8D86F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ORGANISE &amp; GENERATE INSIGHTS</a:t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8D8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78D8"/>
              </a:solidFill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22" name="Google Shape;22;p3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23" name="Google Shape;23;p3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3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25" name="Google Shape;25;p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6" name="Google Shape;26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Google Shape;31;p4"/>
          <p:cNvGraphicFramePr/>
          <p:nvPr/>
        </p:nvGraphicFramePr>
        <p:xfrm>
          <a:off x="513250" y="7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{F3A72C26-8DAC-4FCE-BF69-71EF39C95E5F}</a:tableStyleId>
              </a:tblPr>
              <a:tblGrid>
                <a:gridCol w="3214900"/>
                <a:gridCol w="3214900"/>
                <a:gridCol w="3214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8D86FC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solidFill>
                          <a:srgbClr val="8D86FC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8D86FC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8D86FC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Note: </a:t>
                      </a:r>
                      <a:r>
                        <a:rPr lang="en" sz="900">
                          <a:solidFill>
                            <a:srgbClr val="8D86FC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This is not a template but a representation of the tools.</a:t>
                      </a:r>
                      <a:endParaRPr sz="900">
                        <a:solidFill>
                          <a:srgbClr val="8D86FC"/>
                        </a:solidFill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sp>
        <p:nvSpPr>
          <p:cNvPr id="32" name="Google Shape;32;p4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33" name="Google Shape;33;p4"/>
          <p:cNvCxnSpPr/>
          <p:nvPr/>
        </p:nvCxnSpPr>
        <p:spPr>
          <a:xfrm rot="10800000">
            <a:off x="4000575" y="5521850"/>
            <a:ext cx="5526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4"/>
          <p:cNvCxnSpPr/>
          <p:nvPr/>
        </p:nvCxnSpPr>
        <p:spPr>
          <a:xfrm>
            <a:off x="4000725" y="58647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" name="Google Shape;35;p4"/>
          <p:cNvCxnSpPr/>
          <p:nvPr/>
        </p:nvCxnSpPr>
        <p:spPr>
          <a:xfrm>
            <a:off x="4000725" y="63219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sp>
        <p:nvSpPr>
          <p:cNvPr id="36" name="Google Shape;36;p4"/>
          <p:cNvSpPr txBox="1"/>
          <p:nvPr/>
        </p:nvSpPr>
        <p:spPr>
          <a:xfrm>
            <a:off x="4642009" y="448572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Entities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7" name="Google Shape;37;p4"/>
          <p:cNvSpPr txBox="1"/>
          <p:nvPr/>
        </p:nvSpPr>
        <p:spPr>
          <a:xfrm>
            <a:off x="4642009" y="4900063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Attributes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8" name="Google Shape;38;p4"/>
          <p:cNvSpPr txBox="1"/>
          <p:nvPr/>
        </p:nvSpPr>
        <p:spPr>
          <a:xfrm>
            <a:off x="4642009" y="5314400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Relationships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9" name="Google Shape;39;p4"/>
          <p:cNvSpPr txBox="1"/>
          <p:nvPr/>
        </p:nvSpPr>
        <p:spPr>
          <a:xfrm>
            <a:off x="4642009" y="5728738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Financial Flows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0" name="Google Shape;40;p4"/>
          <p:cNvSpPr txBox="1"/>
          <p:nvPr/>
        </p:nvSpPr>
        <p:spPr>
          <a:xfrm>
            <a:off x="4642009" y="6143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 Flows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4178625" y="4525700"/>
            <a:ext cx="291900" cy="273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4"/>
          <p:cNvGrpSpPr/>
          <p:nvPr/>
        </p:nvGrpSpPr>
        <p:grpSpPr>
          <a:xfrm>
            <a:off x="729470" y="1562595"/>
            <a:ext cx="2515008" cy="2948044"/>
            <a:chOff x="729450" y="1562700"/>
            <a:chExt cx="2937750" cy="3930725"/>
          </a:xfrm>
        </p:grpSpPr>
        <p:sp>
          <p:nvSpPr>
            <p:cNvPr id="43" name="Google Shape;43;p4"/>
            <p:cNvSpPr/>
            <p:nvPr/>
          </p:nvSpPr>
          <p:spPr>
            <a:xfrm>
              <a:off x="857474" y="4573625"/>
              <a:ext cx="1333800" cy="9198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rot="5273362">
              <a:off x="2162464" y="3893656"/>
              <a:ext cx="1580272" cy="1371937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43175" y="15627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1314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1886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2457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3029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295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8671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2438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1891500" y="2452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729450" y="3034650"/>
              <a:ext cx="1690200" cy="11961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1089825" y="32874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1661325" y="32952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070775" y="372448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642275" y="373223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443950" y="4585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015450" y="4593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2728125" y="4223825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034250" y="4879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605750" y="4887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4"/>
          <p:cNvSpPr/>
          <p:nvPr/>
        </p:nvSpPr>
        <p:spPr>
          <a:xfrm>
            <a:off x="755727" y="6190767"/>
            <a:ext cx="385500" cy="2211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 txBox="1"/>
          <p:nvPr/>
        </p:nvSpPr>
        <p:spPr>
          <a:xfrm>
            <a:off x="1300949" y="5667852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Observations, Data, Quotes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1300950" y="6125052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Affinities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67" name="Google Shape;67;p4"/>
          <p:cNvCxnSpPr>
            <a:stCxn id="68" idx="1"/>
            <a:endCxn id="69" idx="3"/>
          </p:cNvCxnSpPr>
          <p:nvPr/>
        </p:nvCxnSpPr>
        <p:spPr>
          <a:xfrm>
            <a:off x="8678236" y="4073429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4"/>
          <p:cNvCxnSpPr>
            <a:stCxn id="71" idx="1"/>
            <a:endCxn id="72" idx="3"/>
          </p:cNvCxnSpPr>
          <p:nvPr/>
        </p:nvCxnSpPr>
        <p:spPr>
          <a:xfrm flipH="1" rot="10800000">
            <a:off x="8666409" y="1559161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4"/>
          <p:cNvCxnSpPr>
            <a:stCxn id="74" idx="1"/>
            <a:endCxn id="75" idx="3"/>
          </p:cNvCxnSpPr>
          <p:nvPr/>
        </p:nvCxnSpPr>
        <p:spPr>
          <a:xfrm flipH="1" rot="10800000">
            <a:off x="8666409" y="2159395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4"/>
          <p:cNvCxnSpPr>
            <a:stCxn id="77" idx="1"/>
            <a:endCxn id="78" idx="3"/>
          </p:cNvCxnSpPr>
          <p:nvPr/>
        </p:nvCxnSpPr>
        <p:spPr>
          <a:xfrm flipH="1" rot="10800000">
            <a:off x="7680958" y="3401701"/>
            <a:ext cx="1342200" cy="6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4"/>
          <p:cNvCxnSpPr>
            <a:stCxn id="80" idx="1"/>
            <a:endCxn id="81" idx="3"/>
          </p:cNvCxnSpPr>
          <p:nvPr/>
        </p:nvCxnSpPr>
        <p:spPr>
          <a:xfrm>
            <a:off x="8206330" y="2558980"/>
            <a:ext cx="12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4"/>
          <p:cNvSpPr/>
          <p:nvPr/>
        </p:nvSpPr>
        <p:spPr>
          <a:xfrm>
            <a:off x="7669134" y="2120093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8206330" y="1774078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206330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8666409" y="1455211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866640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666409" y="205544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912648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9136378" y="145218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9136378" y="205241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4"/>
          <p:cNvGrpSpPr/>
          <p:nvPr/>
        </p:nvGrpSpPr>
        <p:grpSpPr>
          <a:xfrm flipH="1" rot="10800000">
            <a:off x="7680958" y="3291780"/>
            <a:ext cx="1818273" cy="891656"/>
            <a:chOff x="10689250" y="2481500"/>
            <a:chExt cx="2183325" cy="1140225"/>
          </a:xfrm>
        </p:grpSpPr>
        <p:sp>
          <p:nvSpPr>
            <p:cNvPr id="77" name="Google Shape;77;p4"/>
            <p:cNvSpPr/>
            <p:nvPr/>
          </p:nvSpPr>
          <p:spPr>
            <a:xfrm>
              <a:off x="10689250" y="3335538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11334300" y="28931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1886750" y="24853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11315250" y="334812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2451075" y="24815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1879575" y="3344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8" name="Google Shape;88;p4"/>
          <p:cNvCxnSpPr>
            <a:stCxn id="89" idx="3"/>
            <a:endCxn id="82" idx="1"/>
          </p:cNvCxnSpPr>
          <p:nvPr/>
        </p:nvCxnSpPr>
        <p:spPr>
          <a:xfrm flipH="1" rot="10800000">
            <a:off x="7502334" y="2227043"/>
            <a:ext cx="166800" cy="63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4"/>
          <p:cNvCxnSpPr>
            <a:stCxn id="89" idx="3"/>
            <a:endCxn id="77" idx="1"/>
          </p:cNvCxnSpPr>
          <p:nvPr/>
        </p:nvCxnSpPr>
        <p:spPr>
          <a:xfrm>
            <a:off x="7502458" y="2864401"/>
            <a:ext cx="178500" cy="544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4"/>
          <p:cNvCxnSpPr>
            <a:stCxn id="82" idx="3"/>
            <a:endCxn id="83" idx="1"/>
          </p:cNvCxnSpPr>
          <p:nvPr/>
        </p:nvCxnSpPr>
        <p:spPr>
          <a:xfrm flipH="1" rot="10800000">
            <a:off x="8020134" y="1881143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4"/>
          <p:cNvCxnSpPr>
            <a:endCxn id="80" idx="1"/>
          </p:cNvCxnSpPr>
          <p:nvPr/>
        </p:nvCxnSpPr>
        <p:spPr>
          <a:xfrm>
            <a:off x="8020030" y="2226880"/>
            <a:ext cx="186300" cy="332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4"/>
          <p:cNvCxnSpPr>
            <a:stCxn id="83" idx="3"/>
            <a:endCxn id="71" idx="1"/>
          </p:cNvCxnSpPr>
          <p:nvPr/>
        </p:nvCxnSpPr>
        <p:spPr>
          <a:xfrm flipH="1" rot="10800000">
            <a:off x="8557330" y="156212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4"/>
          <p:cNvCxnSpPr>
            <a:endCxn id="74" idx="1"/>
          </p:cNvCxnSpPr>
          <p:nvPr/>
        </p:nvCxnSpPr>
        <p:spPr>
          <a:xfrm>
            <a:off x="8557209" y="1880995"/>
            <a:ext cx="109200" cy="28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4"/>
          <p:cNvCxnSpPr>
            <a:stCxn id="77" idx="3"/>
            <a:endCxn id="86" idx="1"/>
          </p:cNvCxnSpPr>
          <p:nvPr/>
        </p:nvCxnSpPr>
        <p:spPr>
          <a:xfrm>
            <a:off x="8031984" y="3408601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4"/>
          <p:cNvCxnSpPr>
            <a:stCxn id="86" idx="3"/>
            <a:endCxn id="68" idx="1"/>
          </p:cNvCxnSpPr>
          <p:nvPr/>
        </p:nvCxnSpPr>
        <p:spPr>
          <a:xfrm>
            <a:off x="8569181" y="375458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4"/>
          <p:cNvSpPr/>
          <p:nvPr/>
        </p:nvSpPr>
        <p:spPr>
          <a:xfrm>
            <a:off x="7152174" y="2666013"/>
            <a:ext cx="434400" cy="402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 txBox="1"/>
          <p:nvPr/>
        </p:nvSpPr>
        <p:spPr>
          <a:xfrm>
            <a:off x="589725" y="854225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</a:t>
            </a:r>
            <a:endParaRPr b="1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99" name="Google Shape;99;p4"/>
          <p:cNvSpPr txBox="1"/>
          <p:nvPr/>
        </p:nvSpPr>
        <p:spPr>
          <a:xfrm>
            <a:off x="3842338" y="848725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ERAF Diagram</a:t>
            </a:r>
            <a:endParaRPr b="1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7051725" y="866550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b="1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7152100" y="5689850"/>
            <a:ext cx="291900" cy="2736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 txBox="1"/>
          <p:nvPr/>
        </p:nvSpPr>
        <p:spPr>
          <a:xfrm>
            <a:off x="7642409" y="5668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 / Insight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7642409" y="6117967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Learnings, Observations</a:t>
            </a:r>
            <a:endParaRPr sz="1200">
              <a:solidFill>
                <a:srgbClr val="8D86F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4076736" y="1517910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5318821" y="1711115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5489539" y="349016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5857846" y="2488776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4264952" y="3376662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4"/>
          <p:cNvCxnSpPr>
            <a:stCxn id="104" idx="5"/>
            <a:endCxn id="107" idx="1"/>
          </p:cNvCxnSpPr>
          <p:nvPr/>
        </p:nvCxnSpPr>
        <p:spPr>
          <a:xfrm>
            <a:off x="4559932" y="1997777"/>
            <a:ext cx="1380900" cy="5733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4"/>
          <p:cNvCxnSpPr>
            <a:stCxn id="105" idx="3"/>
            <a:endCxn id="108" idx="6"/>
          </p:cNvCxnSpPr>
          <p:nvPr/>
        </p:nvCxnSpPr>
        <p:spPr>
          <a:xfrm flipH="1">
            <a:off x="4721100" y="2115699"/>
            <a:ext cx="664500" cy="14979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4"/>
          <p:cNvSpPr/>
          <p:nvPr/>
        </p:nvSpPr>
        <p:spPr>
          <a:xfrm>
            <a:off x="4890964" y="258932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4"/>
          <p:cNvCxnSpPr>
            <a:stCxn id="108" idx="0"/>
            <a:endCxn id="104" idx="4"/>
          </p:cNvCxnSpPr>
          <p:nvPr/>
        </p:nvCxnSpPr>
        <p:spPr>
          <a:xfrm rot="10800000">
            <a:off x="4359752" y="2080062"/>
            <a:ext cx="133200" cy="12966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4"/>
          <p:cNvCxnSpPr>
            <a:stCxn id="104" idx="4"/>
            <a:endCxn id="111" idx="1"/>
          </p:cNvCxnSpPr>
          <p:nvPr/>
        </p:nvCxnSpPr>
        <p:spPr>
          <a:xfrm>
            <a:off x="4359786" y="2080110"/>
            <a:ext cx="585000" cy="5622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>
            <a:stCxn id="106" idx="1"/>
            <a:endCxn id="105" idx="4"/>
          </p:cNvCxnSpPr>
          <p:nvPr/>
        </p:nvCxnSpPr>
        <p:spPr>
          <a:xfrm flipH="1" rot="10800000">
            <a:off x="5543490" y="2185212"/>
            <a:ext cx="3300" cy="135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4"/>
          <p:cNvCxnSpPr>
            <a:stCxn id="106" idx="7"/>
            <a:endCxn id="107" idx="4"/>
          </p:cNvCxnSpPr>
          <p:nvPr/>
        </p:nvCxnSpPr>
        <p:spPr>
          <a:xfrm flipH="1" rot="10800000">
            <a:off x="5803988" y="3051012"/>
            <a:ext cx="336900" cy="4920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4"/>
          <p:cNvCxnSpPr/>
          <p:nvPr/>
        </p:nvCxnSpPr>
        <p:spPr>
          <a:xfrm rot="10800000">
            <a:off x="4226712" y="220277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4"/>
          <p:cNvCxnSpPr/>
          <p:nvPr/>
        </p:nvCxnSpPr>
        <p:spPr>
          <a:xfrm flipH="1">
            <a:off x="4863742" y="3050942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4"/>
          <p:cNvCxnSpPr/>
          <p:nvPr/>
        </p:nvCxnSpPr>
        <p:spPr>
          <a:xfrm flipH="1" rot="10800000">
            <a:off x="5004613" y="3121474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19" name="Google Shape;119;p4"/>
          <p:cNvCxnSpPr/>
          <p:nvPr/>
        </p:nvCxnSpPr>
        <p:spPr>
          <a:xfrm>
            <a:off x="4093470" y="224716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4"/>
          <p:cNvCxnSpPr/>
          <p:nvPr/>
        </p:nvCxnSpPr>
        <p:spPr>
          <a:xfrm flipH="1" rot="10800000">
            <a:off x="5004285" y="1945417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4"/>
          <p:cNvCxnSpPr/>
          <p:nvPr/>
        </p:nvCxnSpPr>
        <p:spPr>
          <a:xfrm flipH="1">
            <a:off x="5442962" y="2244100"/>
            <a:ext cx="9900" cy="12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4"/>
          <p:cNvSpPr/>
          <p:nvPr/>
        </p:nvSpPr>
        <p:spPr>
          <a:xfrm>
            <a:off x="5081868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5681120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5947454" y="1898153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4131825" y="4970428"/>
            <a:ext cx="385500" cy="22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7105300" y="6191828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755725" y="5754203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29" name="Google Shape;129;p4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30" name="Google Shape;130;p4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4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32" name="Google Shape;132;p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3" name="Google Shape;133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 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9" name="Google Shape;13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10" y="910100"/>
            <a:ext cx="7653028" cy="57398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5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44" name="Google Shape;144;p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45" name="Google Shape;145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8D86FC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51" name="Google Shape;1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125" y="1037627"/>
            <a:ext cx="8101752" cy="54847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grpSp>
          <p:nvGrpSpPr>
            <p:cNvPr id="153" name="Google Shape;153;p6"/>
            <p:cNvGrpSpPr/>
            <p:nvPr/>
          </p:nvGrpSpPr>
          <p:grpSpPr>
            <a:xfrm>
              <a:off x="0" y="7094781"/>
              <a:ext cx="10692000" cy="465069"/>
              <a:chOff x="0" y="7094781"/>
              <a:chExt cx="10692000" cy="465069"/>
            </a:xfrm>
          </p:grpSpPr>
          <p:sp>
            <p:nvSpPr>
              <p:cNvPr id="154" name="Google Shape;154;p6"/>
              <p:cNvSpPr/>
              <p:nvPr/>
            </p:nvSpPr>
            <p:spPr>
              <a:xfrm>
                <a:off x="0" y="7094850"/>
                <a:ext cx="10692000" cy="465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6"/>
              <p:cNvSpPr txBox="1"/>
              <p:nvPr/>
            </p:nvSpPr>
            <p:spPr>
              <a:xfrm>
                <a:off x="514889" y="7198197"/>
                <a:ext cx="4216500" cy="266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2475" lIns="92475" spcFirstLastPara="1" rIns="92475" wrap="square" tIns="924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600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600">
                    <a:latin typeface="IBM Plex Sans"/>
                    <a:ea typeface="IBM Plex Sans"/>
                    <a:cs typeface="IBM Plex Sans"/>
                    <a:sym typeface="IBM Plex Sans"/>
                  </a:rPr>
                  <a:t>THE FINLAB TOOLKIT</a:t>
                </a:r>
                <a:endParaRPr b="1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endParaRPr>
              </a:p>
            </p:txBody>
          </p:sp>
          <p:pic>
            <p:nvPicPr>
              <p:cNvPr id="156" name="Google Shape;156;p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9629932" y="7094781"/>
                <a:ext cx="494539" cy="43032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7" name="Google Shape;157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53150" y="7165073"/>
              <a:ext cx="1013800" cy="354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